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hY5dNOq/NmPFl7XooGkVTMcXjr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8" name="Google Shape;9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44.png"/><Relationship Id="rId6" Type="http://schemas.openxmlformats.org/officeDocument/2006/relationships/image" Target="../media/image29.png"/><Relationship Id="rId7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45.png"/><Relationship Id="rId6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48.jp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9" Type="http://schemas.openxmlformats.org/officeDocument/2006/relationships/image" Target="../media/image47.png"/><Relationship Id="rId5" Type="http://schemas.openxmlformats.org/officeDocument/2006/relationships/image" Target="../media/image33.gif"/><Relationship Id="rId6" Type="http://schemas.openxmlformats.org/officeDocument/2006/relationships/image" Target="../media/image25.gif"/><Relationship Id="rId7" Type="http://schemas.openxmlformats.org/officeDocument/2006/relationships/image" Target="../media/image31.png"/><Relationship Id="rId8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5.gif"/><Relationship Id="rId6" Type="http://schemas.openxmlformats.org/officeDocument/2006/relationships/image" Target="../media/image40.png"/><Relationship Id="rId7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3.gif"/><Relationship Id="rId5" Type="http://schemas.openxmlformats.org/officeDocument/2006/relationships/image" Target="../media/image16.gif"/><Relationship Id="rId6" Type="http://schemas.openxmlformats.org/officeDocument/2006/relationships/image" Target="../media/image22.gif"/><Relationship Id="rId7" Type="http://schemas.openxmlformats.org/officeDocument/2006/relationships/image" Target="../media/image1.gif"/><Relationship Id="rId8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13.gif"/><Relationship Id="rId6" Type="http://schemas.openxmlformats.org/officeDocument/2006/relationships/image" Target="../media/image4.gif"/><Relationship Id="rId7" Type="http://schemas.openxmlformats.org/officeDocument/2006/relationships/image" Target="../media/image17.jp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5.gif"/><Relationship Id="rId6" Type="http://schemas.openxmlformats.org/officeDocument/2006/relationships/image" Target="../media/image14.gif"/><Relationship Id="rId7" Type="http://schemas.openxmlformats.org/officeDocument/2006/relationships/image" Target="../media/image11.gif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3.gif"/><Relationship Id="rId5" Type="http://schemas.openxmlformats.org/officeDocument/2006/relationships/image" Target="../media/image16.gif"/><Relationship Id="rId6" Type="http://schemas.openxmlformats.org/officeDocument/2006/relationships/image" Target="../media/image22.gif"/><Relationship Id="rId7" Type="http://schemas.openxmlformats.org/officeDocument/2006/relationships/image" Target="../media/image1.gif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34.jp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1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3.gif"/><Relationship Id="rId6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2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253834"/>
            <a:ext cx="5762146" cy="11805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20133" y="2150533"/>
            <a:ext cx="11270365" cy="2236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CHƯƠNG 3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10945" lvl="0" marL="1223010" marR="5080" rtl="0"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MỘT SỐ VẤN ĐỀ CƠ BẢN VỀ LUẬT HÌNH SỰ</a:t>
            </a:r>
            <a:endParaRPr/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104322" y="3902372"/>
            <a:ext cx="3958432" cy="88992"/>
          </a:xfrm>
          <a:custGeom>
            <a:rect b="b" l="l" r="r" t="t"/>
            <a:pathLst>
              <a:path extrusionOk="0" h="120000"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noFill/>
          <a:ln cap="flat" cmpd="sng" w="571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76836" y="4603060"/>
            <a:ext cx="4144060" cy="1528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GV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Võ Thị Mỹ Hương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huongvtm@hcmute.edu.vn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Gmail Email Biểu Tượng - Miễn Phí vector hình ảnh trên Pixabay - Pixabay" id="92" name="Google Shape;92;p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685" y="5013893"/>
            <a:ext cx="493852" cy="2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86073" y="43504"/>
            <a:ext cx="1005927" cy="42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/>
          <p:nvPr/>
        </p:nvSpPr>
        <p:spPr>
          <a:xfrm>
            <a:off x="55802" y="290389"/>
            <a:ext cx="121361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38" name="Google Shape;238;p10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/>
          <p:nvPr/>
        </p:nvSpPr>
        <p:spPr>
          <a:xfrm>
            <a:off x="55802" y="1006407"/>
            <a:ext cx="1214838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240" name="Google Shape;240;p10"/>
          <p:cNvSpPr/>
          <p:nvPr/>
        </p:nvSpPr>
        <p:spPr>
          <a:xfrm>
            <a:off x="233265" y="2018923"/>
            <a:ext cx="3254177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Trường hợp 1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 u="sng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mới chỉ thực hiện </a:t>
            </a:r>
            <a:r>
              <a:rPr i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“hành vi đi liền trước”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hành vi khách quan của cấu thành tội phạm thì bị dừng lại. </a:t>
            </a: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6702814" y="3591935"/>
            <a:ext cx="1408084" cy="31639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72C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39774">
            <a:off x="7178038" y="3926602"/>
            <a:ext cx="543253" cy="543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04558" y="3129142"/>
            <a:ext cx="2928156" cy="315802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44" name="Google Shape;2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59374" y="2078721"/>
            <a:ext cx="3051097" cy="3296724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/>
          <p:nvPr/>
        </p:nvSpPr>
        <p:spPr>
          <a:xfrm>
            <a:off x="217282" y="179333"/>
            <a:ext cx="1197471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832918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/>
          <p:nvPr/>
        </p:nvSpPr>
        <p:spPr>
          <a:xfrm>
            <a:off x="0" y="943441"/>
            <a:ext cx="12204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334978" y="1928389"/>
            <a:ext cx="3132499" cy="4031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Trường hợp 2</a:t>
            </a:r>
            <a:endParaRPr b="1" sz="2800" u="sng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 u="sng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 phạm tội đã thực hiện hành vi khách quan nhưng chưa thực hiện hết hành vi khách quan trong mặt khách quan của cấu thành tội phạm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7312" y="1676772"/>
            <a:ext cx="3021699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93031" y="4373790"/>
            <a:ext cx="3021699" cy="22098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58" name="Google Shape;258;p11"/>
          <p:cNvSpPr/>
          <p:nvPr/>
        </p:nvSpPr>
        <p:spPr>
          <a:xfrm rot="3001915">
            <a:off x="5289324" y="4087997"/>
            <a:ext cx="844295" cy="29581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E020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/>
          <p:nvPr/>
        </p:nvSpPr>
        <p:spPr>
          <a:xfrm>
            <a:off x="12192" y="136525"/>
            <a:ext cx="12179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66" name="Google Shape;266;p12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2"/>
          <p:cNvSpPr/>
          <p:nvPr/>
        </p:nvSpPr>
        <p:spPr>
          <a:xfrm>
            <a:off x="24383" y="857825"/>
            <a:ext cx="1217980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268" name="Google Shape;268;p12"/>
          <p:cNvSpPr/>
          <p:nvPr/>
        </p:nvSpPr>
        <p:spPr>
          <a:xfrm>
            <a:off x="241182" y="2065301"/>
            <a:ext cx="3669915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Trường hợp 3 </a:t>
            </a:r>
            <a:endParaRPr b="1" sz="2400" u="sng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u="sng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Người phạm tội đã thực hiện hết hành vi khách quan được quy định trong cấu thành tội phạm nhưng </a:t>
            </a:r>
            <a:r>
              <a:rPr i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chưa gây ra hậu quả nguy hiểm cho xã hội hoặc có hậu quả nhưng hậu quả không như mong muốn của người phạm tội</a:t>
            </a:r>
            <a:endParaRPr i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hiều người bị thương trong các vụ ném lựu đạn ở Venezuela | Châu Mỹ |  Vietnam+ (VietnamPlus)" id="269" name="Google Shape;26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3902" y="1671203"/>
            <a:ext cx="3165697" cy="226117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70" name="Google Shape;27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12"/>
          <p:cNvSpPr/>
          <p:nvPr/>
        </p:nvSpPr>
        <p:spPr>
          <a:xfrm flipH="1" rot="-8101733">
            <a:off x="7134777" y="4220647"/>
            <a:ext cx="1184665" cy="25003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08891" y="4805439"/>
            <a:ext cx="2199991" cy="1802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2"/>
          <p:cNvCxnSpPr/>
          <p:nvPr/>
        </p:nvCxnSpPr>
        <p:spPr>
          <a:xfrm>
            <a:off x="7093390" y="4691597"/>
            <a:ext cx="2417669" cy="1916036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12"/>
          <p:cNvCxnSpPr/>
          <p:nvPr/>
        </p:nvCxnSpPr>
        <p:spPr>
          <a:xfrm flipH="1">
            <a:off x="7093390" y="4691597"/>
            <a:ext cx="2417669" cy="2029878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3"/>
          <p:cNvSpPr/>
          <p:nvPr/>
        </p:nvSpPr>
        <p:spPr>
          <a:xfrm>
            <a:off x="162872" y="136525"/>
            <a:ext cx="1202912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81" name="Google Shape;281;p13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3"/>
          <p:cNvSpPr/>
          <p:nvPr/>
        </p:nvSpPr>
        <p:spPr>
          <a:xfrm>
            <a:off x="0" y="946723"/>
            <a:ext cx="12204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283" name="Google Shape;283;p13"/>
          <p:cNvSpPr txBox="1"/>
          <p:nvPr/>
        </p:nvSpPr>
        <p:spPr>
          <a:xfrm>
            <a:off x="850663" y="1889509"/>
            <a:ext cx="6874400" cy="658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Trách nhiệm pháp lý</a:t>
            </a:r>
            <a:endParaRPr b="1" sz="2800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3"/>
          <p:cNvSpPr txBox="1"/>
          <p:nvPr/>
        </p:nvSpPr>
        <p:spPr>
          <a:xfrm>
            <a:off x="1752600" y="2629263"/>
            <a:ext cx="10439400" cy="924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chưa đạt phải </a:t>
            </a:r>
            <a:r>
              <a:rPr b="1" i="1" lang="en-US" sz="2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chịu trách nhiệm hình sự về tội phạm chưa đạt</a:t>
            </a:r>
            <a:r>
              <a:rPr i="1"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(Điều 15 BLHS 2015 sửa đổi, bổ sung  2017) </a:t>
            </a:r>
            <a:endParaRPr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ar Shape GIF" id="285" name="Google Shape;28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564" y="2034806"/>
            <a:ext cx="553998" cy="553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Star Stickers for Android &amp; iOS | Gfycat" id="286" name="Google Shape;286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7727" y="2629263"/>
            <a:ext cx="534438" cy="534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ục đích của việc truy cứu trách nhiệm pháp lý là gì?" id="287" name="Google Shape;287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5733" y="3894540"/>
            <a:ext cx="3399405" cy="175785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88" name="Google Shape;28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8980" y="4439745"/>
            <a:ext cx="3548830" cy="18351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289" name="Google Shape;28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51652" y="3894540"/>
            <a:ext cx="3548832" cy="183512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290" name="Google Shape;2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4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4"/>
          <p:cNvSpPr/>
          <p:nvPr/>
        </p:nvSpPr>
        <p:spPr>
          <a:xfrm>
            <a:off x="12192" y="341407"/>
            <a:ext cx="12179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97" name="Google Shape;297;p14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/>
          <p:nvPr/>
        </p:nvSpPr>
        <p:spPr>
          <a:xfrm>
            <a:off x="0" y="1213672"/>
            <a:ext cx="12204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Tội phạm hoàn thành</a:t>
            </a:r>
            <a:endParaRPr/>
          </a:p>
        </p:txBody>
      </p:sp>
      <p:sp>
        <p:nvSpPr>
          <p:cNvPr id="299" name="Google Shape;299;p14"/>
          <p:cNvSpPr/>
          <p:nvPr/>
        </p:nvSpPr>
        <p:spPr>
          <a:xfrm>
            <a:off x="5296276" y="2947586"/>
            <a:ext cx="5832955" cy="35843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 tội đã </a:t>
            </a:r>
            <a:r>
              <a:rPr b="1" lang="en-US" sz="22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thoả mãn các dấu hiệu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được quy định trong </a:t>
            </a:r>
            <a:r>
              <a:rPr b="1" lang="en-US" sz="2200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cấu thành tội phạm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ở mỗi tội phạm cụ thể.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Hành vi phạm tội đã thỏa mãn đầy đủ các dấu hiệu được mô tả trong mặt khách quan của cấu thành tội phạm.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p Star Stickers for Android &amp; iOS | Gfycat" id="300" name="Google Shape;30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7615" y="3103448"/>
            <a:ext cx="514878" cy="514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Star Stickers for Android &amp; iOS | Gfycat" id="301" name="Google Shape;30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7616" y="4954104"/>
            <a:ext cx="514877" cy="51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92" y="4590106"/>
            <a:ext cx="3648783" cy="191484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03" name="Google Shape;3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520326">
            <a:off x="766223" y="2591210"/>
            <a:ext cx="3479707" cy="202861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04" name="Google Shape;30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"/>
          <p:cNvSpPr/>
          <p:nvPr/>
        </p:nvSpPr>
        <p:spPr>
          <a:xfrm>
            <a:off x="349593" y="2274358"/>
            <a:ext cx="2051222" cy="390473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Khái niệm các giai đoạn thực hiện tội phạm</a:t>
            </a:r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3245664" y="2274358"/>
            <a:ext cx="2051222" cy="390473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Chuẩn bị phạm tội</a:t>
            </a: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6426570" y="2357050"/>
            <a:ext cx="2051222" cy="390473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9594370" y="2357050"/>
            <a:ext cx="2051222" cy="390473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Tội phạm hoàn thành</a:t>
            </a:r>
            <a:endParaRPr/>
          </a:p>
        </p:txBody>
      </p:sp>
      <p:cxnSp>
        <p:nvCxnSpPr>
          <p:cNvPr id="314" name="Google Shape;314;p15"/>
          <p:cNvCxnSpPr/>
          <p:nvPr/>
        </p:nvCxnSpPr>
        <p:spPr>
          <a:xfrm flipH="1">
            <a:off x="2665561" y="1983919"/>
            <a:ext cx="12357" cy="478536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15"/>
          <p:cNvCxnSpPr/>
          <p:nvPr/>
        </p:nvCxnSpPr>
        <p:spPr>
          <a:xfrm>
            <a:off x="5705642" y="2071053"/>
            <a:ext cx="0" cy="5341414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15"/>
          <p:cNvCxnSpPr/>
          <p:nvPr/>
        </p:nvCxnSpPr>
        <p:spPr>
          <a:xfrm>
            <a:off x="-280416" y="2071053"/>
            <a:ext cx="12618720" cy="1587"/>
          </a:xfrm>
          <a:prstGeom prst="straightConnector1">
            <a:avLst/>
          </a:prstGeom>
          <a:noFill/>
          <a:ln cap="flat" cmpd="sng" w="571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" name="Google Shape;317;p15"/>
          <p:cNvSpPr/>
          <p:nvPr/>
        </p:nvSpPr>
        <p:spPr>
          <a:xfrm>
            <a:off x="4063647" y="449114"/>
            <a:ext cx="1828803" cy="96459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THÚC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6311386" y="453221"/>
            <a:ext cx="1828803" cy="96459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8589375" y="449115"/>
            <a:ext cx="1828804" cy="964596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endParaRPr/>
          </a:p>
        </p:txBody>
      </p:sp>
      <p:pic>
        <p:nvPicPr>
          <p:cNvPr id="320" name="Google Shape;320;p15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5"/>
          <p:cNvSpPr/>
          <p:nvPr/>
        </p:nvSpPr>
        <p:spPr>
          <a:xfrm>
            <a:off x="1780140" y="468210"/>
            <a:ext cx="1828803" cy="96459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endParaRPr b="1" i="0" sz="4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umber One GIF by Teach First" id="322" name="Google Shape;3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58" y="1693986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GIF by Teach First" id="323" name="Google Shape;32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5170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Four GIF by Teach First" id="324" name="Google Shape;32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0203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2 T GIF by Teach First" id="325" name="Google Shape;3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8979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8">
            <a:alphaModFix/>
          </a:blip>
          <a:srcRect b="0" l="0" r="82079" t="0"/>
          <a:stretch/>
        </p:blipFill>
        <p:spPr>
          <a:xfrm>
            <a:off x="0" y="30512"/>
            <a:ext cx="535905" cy="702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15"/>
          <p:cNvCxnSpPr/>
          <p:nvPr/>
        </p:nvCxnSpPr>
        <p:spPr>
          <a:xfrm>
            <a:off x="8860573" y="2071053"/>
            <a:ext cx="0" cy="5341414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8" name="Google Shape;32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43" y="253834"/>
            <a:ext cx="5810978" cy="1160099"/>
          </a:xfrm>
          <a:prstGeom prst="rect">
            <a:avLst/>
          </a:prstGeom>
          <a:noFill/>
          <a:ln>
            <a:noFill/>
          </a:ln>
        </p:spPr>
      </p:pic>
      <p:sp>
        <p:nvSpPr>
          <p:cNvPr descr="Gmail Email Biểu Tượng - Miễn Phí vector hình ảnh trên Pixabay - Pixabay" id="334" name="Google Shape;334;p16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336" y="2577357"/>
            <a:ext cx="8031193" cy="175979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16"/>
          <p:cNvPicPr preferRelativeResize="0"/>
          <p:nvPr/>
        </p:nvPicPr>
        <p:blipFill rotWithShape="1">
          <a:blip r:embed="rId5">
            <a:alphaModFix/>
          </a:blip>
          <a:srcRect b="0" l="11883" r="0" t="17943"/>
          <a:stretch/>
        </p:blipFill>
        <p:spPr>
          <a:xfrm>
            <a:off x="11078290" y="136525"/>
            <a:ext cx="1006967" cy="42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irect Notice | Gif, Rainbow gif, Overlays transparent"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15108" y="-442662"/>
            <a:ext cx="13927016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"/>
          <p:cNvSpPr/>
          <p:nvPr/>
        </p:nvSpPr>
        <p:spPr>
          <a:xfrm>
            <a:off x="1" y="1197951"/>
            <a:ext cx="12192000" cy="1096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10945" lvl="0" marL="1223010" marR="5080" rtl="0" algn="ctr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MỘT SỐ VẤN ĐỀ CƠ BẢN VỀ LUẬT HÌNH SỰ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361614" y="4091740"/>
            <a:ext cx="5408177" cy="996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 b="1" i="0" sz="2800" u="none" cap="none" strike="noStrik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022630" y="590051"/>
            <a:ext cx="2005677" cy="492443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CHƯƠNG 3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555412" y="3391782"/>
            <a:ext cx="1242203" cy="584775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BÀI 3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nergy The Light Bulb - Free GIF on Pixabay - Pixabay"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0091" y="2475223"/>
            <a:ext cx="1033728" cy="135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0" y="2525345"/>
            <a:ext cx="457200" cy="22648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2685" y="2475222"/>
            <a:ext cx="3424895" cy="234122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830386" y="2472068"/>
            <a:ext cx="3361614" cy="234122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3"/>
          <p:cNvCxnSpPr/>
          <p:nvPr/>
        </p:nvCxnSpPr>
        <p:spPr>
          <a:xfrm>
            <a:off x="3474720" y="3429000"/>
            <a:ext cx="859536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Red Frame Png, Download Free Red Frame Png png images, Free ClipArts  on Clipart Library"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95950" t="0"/>
          <a:stretch/>
        </p:blipFill>
        <p:spPr>
          <a:xfrm flipH="1">
            <a:off x="3127248" y="0"/>
            <a:ext cx="49377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rget GIFs - Get the best gif on GIFER" id="121" name="Google Shape;12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0957" y="611338"/>
            <a:ext cx="1531557" cy="13914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"/>
          <p:cNvSpPr/>
          <p:nvPr/>
        </p:nvSpPr>
        <p:spPr>
          <a:xfrm>
            <a:off x="1040956" y="2266188"/>
            <a:ext cx="1531557" cy="77114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/>
          <p:nvPr/>
        </p:nvSpPr>
        <p:spPr>
          <a:xfrm>
            <a:off x="1040955" y="3218688"/>
            <a:ext cx="1531557" cy="77114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1040957" y="4174236"/>
            <a:ext cx="1531557" cy="771144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1040957" y="5222748"/>
            <a:ext cx="1531557" cy="771144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040955" y="2390150"/>
            <a:ext cx="1531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MỤC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040953" y="3342650"/>
            <a:ext cx="15315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TIÊU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1040952" y="4298198"/>
            <a:ext cx="15315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endParaRPr/>
          </a:p>
        </p:txBody>
      </p:sp>
      <p:sp>
        <p:nvSpPr>
          <p:cNvPr id="129" name="Google Shape;129;p3"/>
          <p:cNvSpPr txBox="1"/>
          <p:nvPr/>
        </p:nvSpPr>
        <p:spPr>
          <a:xfrm>
            <a:off x="1040959" y="5346710"/>
            <a:ext cx="15315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endParaRPr/>
          </a:p>
        </p:txBody>
      </p:sp>
      <p:pic>
        <p:nvPicPr>
          <p:cNvPr descr="Numero Sticker by Casinha" id="130" name="Google Shape;1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21025" y="3484885"/>
            <a:ext cx="1558522" cy="1235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e Sticker by Casinha" id="131" name="Google Shape;1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21024" y="127971"/>
            <a:ext cx="1546595" cy="123429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"/>
          <p:cNvSpPr/>
          <p:nvPr/>
        </p:nvSpPr>
        <p:spPr>
          <a:xfrm>
            <a:off x="5014196" y="690467"/>
            <a:ext cx="4503028" cy="1962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Hiểu rõ khái niệm, đặc điểm các giai đoạn phạm tội được quy định trong Bộ luật </a:t>
            </a:r>
            <a:r>
              <a:rPr b="1" lang="en-US" sz="2400">
                <a:solidFill>
                  <a:schemeClr val="dk1"/>
                </a:solidFill>
              </a:rPr>
              <a:t>hình</a:t>
            </a: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sự Việt Nam.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167620" y="3713586"/>
            <a:ext cx="4349604" cy="2923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Phân biệt tính chất, mức độ phạm tội ở các giai đoạn khác nhau để từ đó lý giải được mục đích Bộ luật hình sự phân chia các giai đoạn của quá trình phạm tội. </a:t>
            </a:r>
            <a:endParaRPr/>
          </a:p>
        </p:txBody>
      </p:sp>
      <p:pic>
        <p:nvPicPr>
          <p:cNvPr id="134" name="Google Shape;134;p3"/>
          <p:cNvPicPr preferRelativeResize="0"/>
          <p:nvPr/>
        </p:nvPicPr>
        <p:blipFill rotWithShape="1">
          <a:blip r:embed="rId8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/>
          <p:nvPr/>
        </p:nvSpPr>
        <p:spPr>
          <a:xfrm>
            <a:off x="349593" y="2274358"/>
            <a:ext cx="2051222" cy="390473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Khái niệm các giai đoạn thực hiện tội phạm</a:t>
            </a: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3245664" y="2274358"/>
            <a:ext cx="2051222" cy="390473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Chuẩn bị phạm tội</a:t>
            </a: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6426570" y="2357050"/>
            <a:ext cx="2051222" cy="3904734"/>
          </a:xfrm>
          <a:prstGeom prst="rect">
            <a:avLst/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9594370" y="2357050"/>
            <a:ext cx="2051222" cy="3904734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Tội phạm hoàn thành</a:t>
            </a:r>
            <a:endParaRPr/>
          </a:p>
        </p:txBody>
      </p:sp>
      <p:cxnSp>
        <p:nvCxnSpPr>
          <p:cNvPr id="145" name="Google Shape;145;p4"/>
          <p:cNvCxnSpPr/>
          <p:nvPr/>
        </p:nvCxnSpPr>
        <p:spPr>
          <a:xfrm flipH="1">
            <a:off x="2665561" y="1983919"/>
            <a:ext cx="12357" cy="478536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4"/>
          <p:cNvCxnSpPr/>
          <p:nvPr/>
        </p:nvCxnSpPr>
        <p:spPr>
          <a:xfrm>
            <a:off x="5705642" y="2071053"/>
            <a:ext cx="0" cy="5341414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4"/>
          <p:cNvCxnSpPr/>
          <p:nvPr/>
        </p:nvCxnSpPr>
        <p:spPr>
          <a:xfrm>
            <a:off x="-280416" y="2071053"/>
            <a:ext cx="12618720" cy="1587"/>
          </a:xfrm>
          <a:prstGeom prst="straightConnector1">
            <a:avLst/>
          </a:prstGeom>
          <a:noFill/>
          <a:ln cap="flat" cmpd="sng" w="5715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8" name="Google Shape;148;p4"/>
          <p:cNvSpPr/>
          <p:nvPr/>
        </p:nvSpPr>
        <p:spPr>
          <a:xfrm>
            <a:off x="4063647" y="449114"/>
            <a:ext cx="1828803" cy="964597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DUNG</a:t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6311386" y="453221"/>
            <a:ext cx="1828803" cy="96459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8589375" y="449115"/>
            <a:ext cx="1828804" cy="964596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HỌC</a:t>
            </a:r>
            <a:endParaRPr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0858156" y="400524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/>
          <p:nvPr/>
        </p:nvSpPr>
        <p:spPr>
          <a:xfrm>
            <a:off x="1780140" y="468210"/>
            <a:ext cx="1828803" cy="964596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NỘI</a:t>
            </a:r>
            <a:endParaRPr/>
          </a:p>
        </p:txBody>
      </p:sp>
      <p:pic>
        <p:nvPicPr>
          <p:cNvPr descr="Number One GIF by Teach First"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58" y="1693986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 GIF by Teach First" id="154" name="Google Shape;154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75170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Four GIF by Teach First" id="155" name="Google Shape;15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80203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mber 2 T GIF by Teach First" id="156" name="Google Shape;15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68979" y="1765492"/>
            <a:ext cx="1019151" cy="66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8">
            <a:alphaModFix/>
          </a:blip>
          <a:srcRect b="0" l="0" r="82079" t="0"/>
          <a:stretch/>
        </p:blipFill>
        <p:spPr>
          <a:xfrm>
            <a:off x="0" y="30512"/>
            <a:ext cx="535905" cy="7023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4"/>
          <p:cNvCxnSpPr/>
          <p:nvPr/>
        </p:nvCxnSpPr>
        <p:spPr>
          <a:xfrm>
            <a:off x="8860573" y="2071053"/>
            <a:ext cx="0" cy="5341414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/>
          <p:nvPr/>
        </p:nvSpPr>
        <p:spPr>
          <a:xfrm>
            <a:off x="65992" y="290389"/>
            <a:ext cx="121260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5"/>
          <p:cNvSpPr/>
          <p:nvPr/>
        </p:nvSpPr>
        <p:spPr>
          <a:xfrm>
            <a:off x="848365" y="4883921"/>
            <a:ext cx="2057400" cy="978493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CHUẨN BỊ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 TỘI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68" name="Google Shape;168;p5"/>
          <p:cNvSpPr/>
          <p:nvPr/>
        </p:nvSpPr>
        <p:spPr>
          <a:xfrm>
            <a:off x="5067300" y="4883916"/>
            <a:ext cx="2057400" cy="978493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PHẠM TỘI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CHƯA ĐẠT </a:t>
            </a: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9465586" y="4883917"/>
            <a:ext cx="2057400" cy="978493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TỘI PHẠM 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HOÀN THÀNH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cxnSp>
        <p:nvCxnSpPr>
          <p:cNvPr id="170" name="Google Shape;170;p5"/>
          <p:cNvCxnSpPr>
            <a:stCxn id="167" idx="3"/>
            <a:endCxn id="168" idx="1"/>
          </p:cNvCxnSpPr>
          <p:nvPr/>
        </p:nvCxnSpPr>
        <p:spPr>
          <a:xfrm>
            <a:off x="2905765" y="5373168"/>
            <a:ext cx="21615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1" name="Google Shape;171;p5"/>
          <p:cNvCxnSpPr>
            <a:stCxn id="168" idx="3"/>
            <a:endCxn id="169" idx="1"/>
          </p:cNvCxnSpPr>
          <p:nvPr/>
        </p:nvCxnSpPr>
        <p:spPr>
          <a:xfrm>
            <a:off x="7124700" y="5373163"/>
            <a:ext cx="2340900" cy="0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descr="Đồng phạm có phải chịu trách nhiệm Hình sự do hành vi vượt quá của người  thực hành gây ra không? - Luật Việt Phong | Công ty Luật uy tín"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14851" r="14621" t="0"/>
          <a:stretch/>
        </p:blipFill>
        <p:spPr>
          <a:xfrm>
            <a:off x="8535797" y="2000217"/>
            <a:ext cx="3600401" cy="2320142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92" y="2000217"/>
            <a:ext cx="3622146" cy="226293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4927" y="2028819"/>
            <a:ext cx="3622146" cy="2262938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descr="Arrow Flashes Period - Free GIF on Pixabay - Pixabay" id="175" name="Google Shape;175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4927" y="4724003"/>
            <a:ext cx="1256385" cy="1159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row Flashes Period - Free GIF on Pixabay - Pixabay" id="176" name="Google Shape;176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6949" y="4724003"/>
            <a:ext cx="1256385" cy="115928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5"/>
          <p:cNvSpPr txBox="1"/>
          <p:nvPr/>
        </p:nvSpPr>
        <p:spPr>
          <a:xfrm>
            <a:off x="65992" y="1258432"/>
            <a:ext cx="20163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KHÁI NIỆM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/>
          <p:nvPr/>
        </p:nvSpPr>
        <p:spPr>
          <a:xfrm>
            <a:off x="12192" y="416295"/>
            <a:ext cx="12179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185" name="Google Shape;185;p6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6"/>
          <p:cNvSpPr/>
          <p:nvPr/>
        </p:nvSpPr>
        <p:spPr>
          <a:xfrm>
            <a:off x="2290527" y="1392483"/>
            <a:ext cx="779503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Chuẩn bị phạm tội</a:t>
            </a:r>
            <a:r>
              <a:rPr b="1" lang="en-US" sz="3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12192" y="2288971"/>
            <a:ext cx="12179808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Tìm kiếm, sửa soạn công cụ, phương tiện hoặc tạo ra những điều kiện khác 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để thực hiện tội phạm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4497355" y="3994935"/>
            <a:ext cx="7041684" cy="1379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Đặc điểm của giai đoạn chuẩn bị phạm tội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chưa bắt đầu thực hiện tội phạm.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chưa gây ra hậu quả nguy hiểm cho xã hội.</a:t>
            </a:r>
            <a:endParaRPr/>
          </a:p>
        </p:txBody>
      </p:sp>
      <p:pic>
        <p:nvPicPr>
          <p:cNvPr descr="Software GIFs - Get the best GIF on GIPHY" id="189" name="Google Shape;18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7350" y="2761307"/>
            <a:ext cx="4480005" cy="40951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ys and Numbers | Baamboozle - Baamboozle | The Most Fun Classroom Games!" id="190" name="Google Shape;19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4166" y="2227415"/>
            <a:ext cx="502793" cy="67039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12192" y="310747"/>
            <a:ext cx="121798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/>
          <p:nvPr/>
        </p:nvSpPr>
        <p:spPr>
          <a:xfrm>
            <a:off x="0" y="1049275"/>
            <a:ext cx="1220419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Chuẩn bị phạm tội 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4488023" y="2375624"/>
            <a:ext cx="76481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 u="sng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Trách nhiệm hình sự</a:t>
            </a:r>
            <a:endParaRPr/>
          </a:p>
        </p:txBody>
      </p:sp>
      <p:pic>
        <p:nvPicPr>
          <p:cNvPr descr="Custom Software Development Company in Muscat, Oman | Web &amp; Mobile App  Development" id="202" name="Google Shape;20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-161275" y="1667700"/>
            <a:ext cx="4450082" cy="53218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7"/>
          <p:cNvSpPr/>
          <p:nvPr/>
        </p:nvSpPr>
        <p:spPr>
          <a:xfrm>
            <a:off x="4288807" y="3223034"/>
            <a:ext cx="5247079" cy="13798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có hành vi chuẩn bị phạm tội có thể chịu trách nhiệm hình sự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4288807" y="4926064"/>
            <a:ext cx="5247079" cy="1841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Chỉ đặt ra đối với người có hành vi chuẩn bị thực hiện tội phạm rất nghiêm trọng và đặc biệt nghiêm trọng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>
            <a:off x="2948473" y="2915216"/>
            <a:ext cx="8024327" cy="2069028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Nếu </a:t>
            </a:r>
            <a:r>
              <a:rPr b="1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hành vi chuẩn bị phạm tội đã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cấu thành một tội độc lập</a:t>
            </a: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thì người phạm tội phải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chịu trách nhiệm hình sự về tội độc lập đó và tội họ định thực hiện ở giai đoạn chuẩn bị </a:t>
            </a:r>
            <a:r>
              <a:rPr b="1" i="1" lang="en-US" sz="2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1" lang="en-US" sz="22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hạm tội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8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8"/>
          <p:cNvSpPr/>
          <p:nvPr/>
        </p:nvSpPr>
        <p:spPr>
          <a:xfrm>
            <a:off x="0" y="600961"/>
            <a:ext cx="12192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14" name="Google Shape;214;p8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8"/>
          <p:cNvSpPr/>
          <p:nvPr/>
        </p:nvSpPr>
        <p:spPr>
          <a:xfrm>
            <a:off x="12192" y="1359847"/>
            <a:ext cx="1219199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70C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Chuẩn bị phạm tội </a:t>
            </a:r>
            <a:endParaRPr/>
          </a:p>
        </p:txBody>
      </p:sp>
      <p:sp>
        <p:nvSpPr>
          <p:cNvPr id="216" name="Google Shape;21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11883" r="0" t="17943"/>
          <a:stretch/>
        </p:blipFill>
        <p:spPr>
          <a:xfrm>
            <a:off x="11129231" y="179332"/>
            <a:ext cx="1006967" cy="42162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9"/>
          <p:cNvSpPr/>
          <p:nvPr/>
        </p:nvSpPr>
        <p:spPr>
          <a:xfrm>
            <a:off x="12190" y="290389"/>
            <a:ext cx="12179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CÁC GIAI ĐOẠN THỰC HIỆN TỘI PHẠM</a:t>
            </a:r>
            <a:endParaRPr/>
          </a:p>
        </p:txBody>
      </p:sp>
      <p:pic>
        <p:nvPicPr>
          <p:cNvPr id="224" name="Google Shape;224;p9"/>
          <p:cNvPicPr preferRelativeResize="0"/>
          <p:nvPr/>
        </p:nvPicPr>
        <p:blipFill rotWithShape="1">
          <a:blip r:embed="rId4">
            <a:alphaModFix/>
          </a:blip>
          <a:srcRect b="0" l="0" r="82017" t="0"/>
          <a:stretch/>
        </p:blipFill>
        <p:spPr>
          <a:xfrm>
            <a:off x="1" y="0"/>
            <a:ext cx="685562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9"/>
          <p:cNvSpPr/>
          <p:nvPr/>
        </p:nvSpPr>
        <p:spPr>
          <a:xfrm>
            <a:off x="0" y="1049275"/>
            <a:ext cx="1220419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70C0"/>
                </a:solidFill>
                <a:highlight>
                  <a:srgbClr val="C0C0C0"/>
                </a:highlight>
                <a:latin typeface="Arial"/>
                <a:ea typeface="Arial"/>
                <a:cs typeface="Arial"/>
                <a:sym typeface="Arial"/>
              </a:rPr>
              <a:t>Phạm tội chưa đạt</a:t>
            </a:r>
            <a:endParaRPr/>
          </a:p>
        </p:txBody>
      </p:sp>
      <p:sp>
        <p:nvSpPr>
          <p:cNvPr id="226" name="Google Shape;226;p9"/>
          <p:cNvSpPr/>
          <p:nvPr/>
        </p:nvSpPr>
        <p:spPr>
          <a:xfrm>
            <a:off x="506993" y="1910281"/>
            <a:ext cx="1169719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Cố ý thực hiện tội phạm nhưng không thực hiện được đến cùng vì những nguyên nhân ngoài ý muốn của người phạm tội</a:t>
            </a:r>
            <a:endParaRPr/>
          </a:p>
        </p:txBody>
      </p:sp>
      <p:sp>
        <p:nvSpPr>
          <p:cNvPr id="227" name="Google Shape;227;p9"/>
          <p:cNvSpPr/>
          <p:nvPr/>
        </p:nvSpPr>
        <p:spPr>
          <a:xfrm>
            <a:off x="4970352" y="3690808"/>
            <a:ext cx="7165846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đã bắt đầu thực hiện tội phạm.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Việc người phạm tội không thực hiện tội phạm được đến cùng là do những nguyên nhân ngoài ý muốn của người phạm tội.</a:t>
            </a:r>
            <a:endParaRPr/>
          </a:p>
          <a:p>
            <a:pPr indent="-4572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Người phạm tội đã bắt đầu thực hiện tội phạm nhưng không thực hiện tội phạm được đến cùng.</a:t>
            </a:r>
            <a:endParaRPr/>
          </a:p>
        </p:txBody>
      </p:sp>
      <p:pic>
        <p:nvPicPr>
          <p:cNvPr id="228" name="Google Shape;22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652677">
            <a:off x="320078" y="2468766"/>
            <a:ext cx="3937000" cy="40498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/>
          <p:nvPr/>
        </p:nvSpPr>
        <p:spPr>
          <a:xfrm>
            <a:off x="4182074" y="2894384"/>
            <a:ext cx="8022117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Đặc điểm</a:t>
            </a:r>
            <a:endParaRPr/>
          </a:p>
        </p:txBody>
      </p:sp>
      <p:sp>
        <p:nvSpPr>
          <p:cNvPr id="230" name="Google Shape;23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oys and Numbers | Baamboozle - Baamboozle | The Most Fun Classroom Games!" id="231" name="Google Shape;23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406" y="1808160"/>
            <a:ext cx="353085" cy="565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2022-02-01T01:27:09Z</dcterms:created>
  <dc:creator>Phan Văn Phước Thịnh</dc:creator>
</cp:coreProperties>
</file>